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327" r:id="rId4"/>
    <p:sldId id="347" r:id="rId5"/>
    <p:sldId id="330" r:id="rId6"/>
    <p:sldId id="34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C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AF709D-E5DA-4191-A54D-E3FE57C111C3}" v="853" dt="2024-03-03T12:11:16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726"/>
  </p:normalViewPr>
  <p:slideViewPr>
    <p:cSldViewPr snapToGrid="0">
      <p:cViewPr varScale="1">
        <p:scale>
          <a:sx n="117" d="100"/>
          <a:sy n="117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F4DD0-FCB2-1A46-9C01-1FC9536E2E6F}" type="datetimeFigureOut">
              <a:rPr lang="en-US" smtClean="0"/>
              <a:t>3/4/24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AC360-C2D1-6747-AA67-337945D57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71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0B350-2A58-FD37-F8FA-CB41426A4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E76F8E-0420-F30F-7307-C9DAAAC70F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375E62-CC0F-E01D-1AAC-D469F583A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5D115-FD3C-04F2-5708-7900826CE6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3E4B8-F9DF-4F9A-BB59-93920507C31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139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E4333-EDCB-768D-D694-4FA374C88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8F6BA-A771-5199-B454-4137B42B8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C62A8-5E14-FA7C-D2D9-A91C5617A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CADB1-111D-22D3-EDB1-E043DC323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105E-4498-96A3-0C5F-A5E57928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95400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33A4-C03D-26A7-C451-392D04E6A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9E290-0E60-50DC-3A6D-AFC921C4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DBB31-5065-A920-BCE3-A6379F31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0F398-CC52-3E67-DDF6-C862313CC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2AE45-AD9E-08FA-1F71-75DFC9E00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5106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F91D67-8C5B-5055-B5D2-6BAAE7E950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D31080-7646-1B9C-C36F-D2F6BB874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404C4-6EA5-D815-E9B2-7CDBB94E9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FDD0D-44E3-A86F-6F17-A722DA9F5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417A5-F8F0-AA31-71DF-34D658498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49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E6418-E00D-D82B-5A6A-A2532DB4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E6B97-B778-7455-F70C-FD8D34E3F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37FB2-C318-A7C1-BABA-0AC6FA5B3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FC2A1-527D-0AA9-D04D-3D2766CE0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00CB2-5293-8DFA-B3B2-A0B592B4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95515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FA87-C082-E0DD-3D37-67F1640E6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F515E-EB4A-D143-3D90-D5CB68882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15D29-75FB-CFE9-A973-A208274B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68659-4604-1E12-A046-E65E9BFA0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55C1A-5CB6-A517-F4CC-78B642B3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73488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4BD7-8381-6AF7-2A34-97F11643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D5CF0-745C-8F39-DDFC-095163A6D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0486A-0B81-6F67-77F7-3933C2505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9CEC8B-FF84-E5F1-CD4B-B7DEE25F0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1157-B890-E7C2-8551-9CFA55DF1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34098-4893-052D-13DF-57AA3726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45020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5ED4B-5B6D-B5E5-67B7-D97BFC6B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83AD3-D8DD-C9C8-4A8D-6E90DEEDC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10F8FC-1E86-8328-5873-1F1FD4540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71E56A-9B29-8C99-0F9B-DFA73577B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551D20-42E2-AA82-6A29-ED75844F6F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806B38-A61F-CFF2-455E-2A0DB1CB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1ADB39-BBED-F460-3284-9B01BBA7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78CB4-F5B2-2F08-FCB4-B7EFC7D9B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97184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DB33-3161-3CA7-5DA9-9AEFA7BE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459199-60FE-8A27-4D17-58FA57F03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772E0-839B-C3B1-7E64-0C8677352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A1759-598D-988C-8124-2E5044B17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73823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71F3F0-F2B3-F675-7BAB-1AD2134AC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44FB0A-DFB7-0737-F37C-440DCA486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97C01-947E-5E24-DB3F-90342EF0A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25783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1832-2691-E74A-0F3A-2DE9A6E44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BD6CD-D7DC-A4E9-FD78-EA239F4F5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0C722-544A-95F1-1DAD-FAD83B663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BCDEF-8A4D-1FA5-888F-D5A3A2CE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4BD8F-AAAC-F32F-ABC2-37A3D3BC6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79EF9-CB21-BEC5-2A25-591C945DD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7683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CBD3-5050-C329-F415-37149188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B2BE8C-8AFF-7B97-17DD-E10D476C82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1A6C9-352E-F0FC-857A-200063A76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AEC32-A02D-AF36-A64E-290A392B4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0ECF5-F111-F43D-1DD0-2623EE22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D8375-499D-DCA7-5D7B-91DD95B7F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11980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A89A0B-DE9F-F1C6-643E-DCA32D53C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3DDAA-3094-DBCE-F38B-123FB91FD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0BF9E-5E8A-1649-84DC-281A5BAAC4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BAA55-1E9E-7548-B8E8-57DCFFC5FA21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EDD1E-16D6-9C67-B90A-3F23927ED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0268-EDD9-BFDA-9A07-5241871BF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67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questofficial/Gen-AI-Cohort/blob/main/2024/march/0_Hello_World_with_Gemini_Pro/Hello_World_with_Gemini_Pro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edquestofficial/Gen-AI-Cohort/tree/main/2024/march/2_Financial_Assistant" TargetMode="External"/><Relationship Id="rId4" Type="http://schemas.openxmlformats.org/officeDocument/2006/relationships/hyperlink" Target="https://github.com/edquestofficial/Gen-AI-Cohort/tree/main/2024/march/1_Student_Assistan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6D0CFA-48B8-3E4B-1A49-D1519B523717}"/>
              </a:ext>
            </a:extLst>
          </p:cNvPr>
          <p:cNvSpPr/>
          <p:nvPr/>
        </p:nvSpPr>
        <p:spPr>
          <a:xfrm>
            <a:off x="0" y="1"/>
            <a:ext cx="1948169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FF0842-65B7-CA57-2F5A-D61967EF9A86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6E1CFB-A153-D93E-36A4-626934EA70A2}"/>
              </a:ext>
            </a:extLst>
          </p:cNvPr>
          <p:cNvSpPr/>
          <p:nvPr/>
        </p:nvSpPr>
        <p:spPr>
          <a:xfrm>
            <a:off x="0" y="5572125"/>
            <a:ext cx="12187542" cy="1285876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E1369-B664-5A34-37EB-F2E23636CCE2}"/>
              </a:ext>
            </a:extLst>
          </p:cNvPr>
          <p:cNvSpPr/>
          <p:nvPr/>
        </p:nvSpPr>
        <p:spPr>
          <a:xfrm>
            <a:off x="-260" y="5572124"/>
            <a:ext cx="12193758" cy="5834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16A07B-D1C1-CCF8-D7C5-0E48127EB26A}"/>
              </a:ext>
            </a:extLst>
          </p:cNvPr>
          <p:cNvSpPr/>
          <p:nvPr/>
        </p:nvSpPr>
        <p:spPr>
          <a:xfrm>
            <a:off x="1291568" y="-1"/>
            <a:ext cx="656603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C46304-707F-3EF8-C7C9-2F0B0A921B41}"/>
              </a:ext>
            </a:extLst>
          </p:cNvPr>
          <p:cNvSpPr txBox="1"/>
          <p:nvPr/>
        </p:nvSpPr>
        <p:spPr>
          <a:xfrm>
            <a:off x="1396344" y="5505306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sp>
        <p:nvSpPr>
          <p:cNvPr id="15" name="Google Shape;143;p1">
            <a:extLst>
              <a:ext uri="{FF2B5EF4-FFF2-40B4-BE49-F238E27FC236}">
                <a16:creationId xmlns:a16="http://schemas.microsoft.com/office/drawing/2014/main" id="{C9764481-C48B-F71F-0C2D-6C544B78BD03}"/>
              </a:ext>
            </a:extLst>
          </p:cNvPr>
          <p:cNvSpPr txBox="1">
            <a:spLocks noGrp="1"/>
          </p:cNvSpPr>
          <p:nvPr/>
        </p:nvSpPr>
        <p:spPr>
          <a:xfrm>
            <a:off x="2428669" y="1600200"/>
            <a:ext cx="8329031" cy="268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</a:pPr>
            <a:r>
              <a:rPr lang="en-US" b="1">
                <a:solidFill>
                  <a:schemeClr val="tx1"/>
                </a:solidFill>
              </a:rPr>
              <a:t>Impact of Generative AI</a:t>
            </a:r>
            <a:endParaRPr b="1">
              <a:solidFill>
                <a:schemeClr val="tx1"/>
              </a:solidFill>
            </a:endParaRPr>
          </a:p>
        </p:txBody>
      </p:sp>
      <p:sp>
        <p:nvSpPr>
          <p:cNvPr id="16" name="Google Shape;144;p1">
            <a:extLst>
              <a:ext uri="{FF2B5EF4-FFF2-40B4-BE49-F238E27FC236}">
                <a16:creationId xmlns:a16="http://schemas.microsoft.com/office/drawing/2014/main" id="{BBED11E4-2954-95E1-DDA9-5E0CD86221C7}"/>
              </a:ext>
            </a:extLst>
          </p:cNvPr>
          <p:cNvSpPr txBox="1">
            <a:spLocks noGrp="1"/>
          </p:cNvSpPr>
          <p:nvPr/>
        </p:nvSpPr>
        <p:spPr>
          <a:xfrm>
            <a:off x="2428669" y="4344915"/>
            <a:ext cx="7516442" cy="111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Business and Society</a:t>
            </a:r>
            <a:endParaRPr/>
          </a:p>
        </p:txBody>
      </p:sp>
      <p:pic>
        <p:nvPicPr>
          <p:cNvPr id="4" name="Picture 3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D2D9B059-AD2D-F678-3DA7-C8E03693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881708-A124-2C3C-5ED7-415072930F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Picture 2" descr="A logo with lines and text&#10;&#10;Description automatically generated">
            <a:extLst>
              <a:ext uri="{FF2B5EF4-FFF2-40B4-BE49-F238E27FC236}">
                <a16:creationId xmlns:a16="http://schemas.microsoft.com/office/drawing/2014/main" id="{EFA24903-6990-28CC-B964-05B2ABDBC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1123950"/>
            <a:ext cx="4610100" cy="4610100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83693E6C-33AD-1342-B4F1-1F64E23B9BA9}"/>
              </a:ext>
            </a:extLst>
          </p:cNvPr>
          <p:cNvSpPr txBox="1"/>
          <p:nvPr/>
        </p:nvSpPr>
        <p:spPr>
          <a:xfrm>
            <a:off x="475421" y="506772"/>
            <a:ext cx="11241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>
                <a:solidFill>
                  <a:srgbClr val="F2DB5B"/>
                </a:solidFill>
              </a:rPr>
              <a:t>The Generative AI Revolution: A Month-Long AI Exploration</a:t>
            </a:r>
            <a:endParaRPr lang="en-IN" sz="3600">
              <a:solidFill>
                <a:srgbClr val="F2DB5B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A2AD6DC-2153-E9AD-2EBD-83588A2FD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C3BA25B9-E76F-48BF-33E7-28E630649DB8}"/>
              </a:ext>
            </a:extLst>
          </p:cNvPr>
          <p:cNvSpPr txBox="1"/>
          <p:nvPr/>
        </p:nvSpPr>
        <p:spPr>
          <a:xfrm>
            <a:off x="7240656" y="6397361"/>
            <a:ext cx="49530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>
                <a:solidFill>
                  <a:srgbClr val="F2DB5B"/>
                </a:solidFill>
              </a:rPr>
              <a:t>Week 1 Day 2: 3rd Mar 2024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4362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A67AF4C1-F555-A0E9-F1C9-92353D5861D8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</a:pPr>
            <a:r>
              <a:rPr lang="en-US" b="1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3" name="Google Shape;150;p2">
            <a:extLst>
              <a:ext uri="{FF2B5EF4-FFF2-40B4-BE49-F238E27FC236}">
                <a16:creationId xmlns:a16="http://schemas.microsoft.com/office/drawing/2014/main" id="{B93B7017-9EB8-844E-1A79-CBE31C57C268}"/>
              </a:ext>
            </a:extLst>
          </p:cNvPr>
          <p:cNvSpPr txBox="1">
            <a:spLocks noGrp="1"/>
          </p:cNvSpPr>
          <p:nvPr/>
        </p:nvSpPr>
        <p:spPr>
          <a:xfrm>
            <a:off x="1593436" y="1600200"/>
            <a:ext cx="9782801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46380" indent="-246380">
              <a:spcBef>
                <a:spcPts val="0"/>
              </a:spcBef>
              <a:buClr>
                <a:prstClr val="black"/>
              </a:buClr>
              <a:buSzPts val="2800"/>
            </a:pPr>
            <a:endParaRPr lang="en-US" dirty="0">
              <a:solidFill>
                <a:srgbClr val="000000"/>
              </a:solidFill>
            </a:endParaRPr>
          </a:p>
          <a:p>
            <a:pPr marL="246380" indent="-246380"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dirty="0">
                <a:solidFill>
                  <a:srgbClr val="000000"/>
                </a:solidFill>
              </a:rPr>
              <a:t>Create PPT by using </a:t>
            </a:r>
            <a:r>
              <a:rPr lang="en-US" dirty="0" err="1">
                <a:solidFill>
                  <a:srgbClr val="000000"/>
                </a:solidFill>
              </a:rPr>
              <a:t>ChatGpt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sz="2100" dirty="0">
                <a:solidFill>
                  <a:srgbClr val="000000"/>
                </a:solidFill>
                <a:hlinkClick r:id="rId3"/>
              </a:rPr>
              <a:t>Reference</a:t>
            </a:r>
            <a:endParaRPr lang="en-US" sz="2100" dirty="0"/>
          </a:p>
          <a:p>
            <a:pPr marL="246380" indent="-246380">
              <a:spcBef>
                <a:spcPts val="0"/>
              </a:spcBef>
              <a:buClr>
                <a:srgbClr val="000000"/>
              </a:buClr>
              <a:buSzPts val="2800"/>
            </a:pPr>
            <a:endParaRPr lang="en-US" dirty="0">
              <a:solidFill>
                <a:srgbClr val="000000"/>
              </a:solidFill>
            </a:endParaRPr>
          </a:p>
          <a:p>
            <a:pPr marL="246380" indent="-246380"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dirty="0">
                <a:solidFill>
                  <a:srgbClr val="000000"/>
                </a:solidFill>
              </a:rPr>
              <a:t>Hello World with Gemini Pro </a:t>
            </a:r>
            <a:r>
              <a:rPr lang="en-US" sz="2000" dirty="0">
                <a:solidFill>
                  <a:srgbClr val="000000"/>
                </a:solidFill>
                <a:hlinkClick r:id="rId3"/>
              </a:rPr>
              <a:t>Reference</a:t>
            </a:r>
            <a:endParaRPr lang="en-US" sz="2000" dirty="0"/>
          </a:p>
          <a:p>
            <a:pPr marL="246380" indent="-246380">
              <a:spcBef>
                <a:spcPts val="0"/>
              </a:spcBef>
              <a:buClr>
                <a:srgbClr val="000000"/>
              </a:buClr>
              <a:buSzPts val="2800"/>
            </a:pPr>
            <a:endParaRPr lang="en-US" sz="2000" dirty="0">
              <a:solidFill>
                <a:srgbClr val="000000"/>
              </a:solidFill>
            </a:endParaRPr>
          </a:p>
          <a:p>
            <a:pPr marL="246380" indent="-246380">
              <a:spcBef>
                <a:spcPts val="0"/>
              </a:spcBef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</a:rPr>
              <a:t>Student Assistant </a:t>
            </a:r>
            <a:r>
              <a:rPr lang="en-US" sz="2000" dirty="0">
                <a:solidFill>
                  <a:srgbClr val="000000"/>
                </a:solidFill>
                <a:hlinkClick r:id="rId4"/>
              </a:rPr>
              <a:t>Reference</a:t>
            </a:r>
          </a:p>
          <a:p>
            <a:pPr marL="246380" indent="-246380">
              <a:spcBef>
                <a:spcPts val="0"/>
              </a:spcBef>
              <a:buClr>
                <a:srgbClr val="000000"/>
              </a:buClr>
            </a:pPr>
            <a:endParaRPr lang="en-US" dirty="0">
              <a:solidFill>
                <a:srgbClr val="000000"/>
              </a:solidFill>
            </a:endParaRPr>
          </a:p>
          <a:p>
            <a:pPr marL="246380" indent="-246380">
              <a:spcBef>
                <a:spcPts val="0"/>
              </a:spcBef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</a:rPr>
              <a:t>Financial Assistant </a:t>
            </a:r>
            <a:r>
              <a:rPr lang="en-US" sz="2000" dirty="0">
                <a:solidFill>
                  <a:srgbClr val="000000"/>
                </a:solidFill>
                <a:hlinkClick r:id="rId5"/>
              </a:rPr>
              <a:t>Reference</a:t>
            </a:r>
            <a:endParaRPr lang="en-US" sz="2000" dirty="0">
              <a:solidFill>
                <a:srgbClr val="000000"/>
              </a:solidFill>
            </a:endParaRPr>
          </a:p>
          <a:p>
            <a:pPr marL="246380" indent="-246380">
              <a:spcBef>
                <a:spcPts val="0"/>
              </a:spcBef>
              <a:buClr>
                <a:srgbClr val="000000"/>
              </a:buClr>
              <a:buSzPts val="2800"/>
            </a:pPr>
            <a:endParaRPr lang="en-US" dirty="0">
              <a:solidFill>
                <a:srgbClr val="000000"/>
              </a:solidFill>
            </a:endParaRPr>
          </a:p>
          <a:p>
            <a:pPr marL="246380" indent="-246380"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dirty="0">
                <a:solidFill>
                  <a:srgbClr val="000000"/>
                </a:solidFill>
              </a:rPr>
              <a:t>Prompt Engineering</a:t>
            </a:r>
            <a:endParaRPr lang="en-US" dirty="0"/>
          </a:p>
          <a:p>
            <a:pPr marL="703580" lvl="1">
              <a:spcBef>
                <a:spcPts val="0"/>
              </a:spcBef>
              <a:buClr>
                <a:srgbClr val="000000"/>
              </a:buClr>
              <a:buSzPts val="2800"/>
              <a:buFont typeface="Courier New"/>
              <a:buChar char="o"/>
            </a:pPr>
            <a:endParaRPr lang="en-US" dirty="0"/>
          </a:p>
          <a:p>
            <a:pPr marL="703580" lvl="1">
              <a:spcBef>
                <a:spcPts val="0"/>
              </a:spcBef>
              <a:buClr>
                <a:srgbClr val="000000"/>
              </a:buClr>
              <a:buSzPts val="2800"/>
              <a:buFont typeface="Courier New"/>
              <a:buChar char="o"/>
            </a:pPr>
            <a:r>
              <a:rPr lang="en-US" dirty="0"/>
              <a:t>Basic Prompt Engineering</a:t>
            </a:r>
          </a:p>
          <a:p>
            <a:pPr marL="703580" lvl="1">
              <a:spcBef>
                <a:spcPts val="0"/>
              </a:spcBef>
              <a:buClr>
                <a:srgbClr val="000000"/>
              </a:buClr>
              <a:buSzPts val="2800"/>
              <a:buFont typeface="Courier New"/>
              <a:buChar char="o"/>
            </a:pPr>
            <a:endParaRPr lang="en-US" dirty="0"/>
          </a:p>
          <a:p>
            <a:pPr marL="703580" lvl="1">
              <a:spcBef>
                <a:spcPts val="0"/>
              </a:spcBef>
              <a:buClr>
                <a:srgbClr val="000000"/>
              </a:buClr>
              <a:buSzPts val="2800"/>
              <a:buFont typeface="Courier New"/>
              <a:buChar char="o"/>
            </a:pPr>
            <a:r>
              <a:rPr lang="en-US" dirty="0"/>
              <a:t>Chain of Thoughts</a:t>
            </a:r>
          </a:p>
          <a:p>
            <a:pPr marL="703580" lvl="1">
              <a:spcBef>
                <a:spcPts val="0"/>
              </a:spcBef>
              <a:buClr>
                <a:srgbClr val="000000"/>
              </a:buClr>
              <a:buSzPts val="2800"/>
              <a:buFont typeface="Courier New"/>
              <a:buChar char="o"/>
            </a:pPr>
            <a:endParaRPr lang="en-US" dirty="0"/>
          </a:p>
          <a:p>
            <a:pPr marL="703580" lvl="1">
              <a:spcBef>
                <a:spcPts val="0"/>
              </a:spcBef>
              <a:buClr>
                <a:srgbClr val="000000"/>
              </a:buClr>
              <a:buSzPts val="2800"/>
              <a:buFont typeface="Courier New"/>
              <a:buChar char="o"/>
            </a:pPr>
            <a:r>
              <a:rPr lang="en-US" dirty="0"/>
              <a:t>Few-shot prompting</a:t>
            </a:r>
          </a:p>
          <a:p>
            <a:pPr marL="246380" indent="-246380">
              <a:buClr>
                <a:srgbClr val="000000"/>
              </a:buClr>
              <a:buSzPts val="2800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CE97E-A595-481E-86BF-90685FF67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 </a:t>
            </a:r>
          </a:p>
        </p:txBody>
      </p:sp>
    </p:spTree>
    <p:extLst>
      <p:ext uri="{BB962C8B-B14F-4D97-AF65-F5344CB8AC3E}">
        <p14:creationId xmlns:p14="http://schemas.microsoft.com/office/powerpoint/2010/main" val="239618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6D0CFA-48B8-3E4B-1A49-D1519B523717}"/>
              </a:ext>
            </a:extLst>
          </p:cNvPr>
          <p:cNvSpPr/>
          <p:nvPr/>
        </p:nvSpPr>
        <p:spPr>
          <a:xfrm>
            <a:off x="0" y="0"/>
            <a:ext cx="1251653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FF0842-65B7-CA57-2F5A-D61967EF9A86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6E1CFB-A153-D93E-36A4-626934EA70A2}"/>
              </a:ext>
            </a:extLst>
          </p:cNvPr>
          <p:cNvSpPr/>
          <p:nvPr/>
        </p:nvSpPr>
        <p:spPr>
          <a:xfrm>
            <a:off x="0" y="5572125"/>
            <a:ext cx="12187542" cy="1285876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E1369-B664-5A34-37EB-F2E23636CCE2}"/>
              </a:ext>
            </a:extLst>
          </p:cNvPr>
          <p:cNvSpPr/>
          <p:nvPr/>
        </p:nvSpPr>
        <p:spPr>
          <a:xfrm>
            <a:off x="-260" y="5572124"/>
            <a:ext cx="12193758" cy="5834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16A07B-D1C1-CCF8-D7C5-0E48127EB26A}"/>
              </a:ext>
            </a:extLst>
          </p:cNvPr>
          <p:cNvSpPr/>
          <p:nvPr/>
        </p:nvSpPr>
        <p:spPr>
          <a:xfrm>
            <a:off x="595050" y="-1"/>
            <a:ext cx="656603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C46304-707F-3EF8-C7C9-2F0B0A921B41}"/>
              </a:ext>
            </a:extLst>
          </p:cNvPr>
          <p:cNvSpPr txBox="1"/>
          <p:nvPr/>
        </p:nvSpPr>
        <p:spPr>
          <a:xfrm>
            <a:off x="715108" y="5505306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sp>
        <p:nvSpPr>
          <p:cNvPr id="15" name="Google Shape;143;p1">
            <a:extLst>
              <a:ext uri="{FF2B5EF4-FFF2-40B4-BE49-F238E27FC236}">
                <a16:creationId xmlns:a16="http://schemas.microsoft.com/office/drawing/2014/main" id="{C9764481-C48B-F71F-0C2D-6C544B78BD03}"/>
              </a:ext>
            </a:extLst>
          </p:cNvPr>
          <p:cNvSpPr txBox="1">
            <a:spLocks noGrp="1"/>
          </p:cNvSpPr>
          <p:nvPr/>
        </p:nvSpPr>
        <p:spPr>
          <a:xfrm>
            <a:off x="2731478" y="1230923"/>
            <a:ext cx="3938953" cy="2086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</a:pPr>
            <a:r>
              <a:rPr lang="en-IN" dirty="0">
                <a:solidFill>
                  <a:srgbClr val="091E42"/>
                </a:solidFill>
                <a:latin typeface="freight-text-pro"/>
              </a:rPr>
              <a:t>P</a:t>
            </a:r>
            <a:r>
              <a:rPr lang="en-IN" b="0" i="0" dirty="0">
                <a:solidFill>
                  <a:srgbClr val="091E42"/>
                </a:solidFill>
                <a:effectLst/>
                <a:latin typeface="freight-text-pro"/>
              </a:rPr>
              <a:t>rompt </a:t>
            </a:r>
            <a:r>
              <a:rPr lang="en-IN" dirty="0">
                <a:solidFill>
                  <a:srgbClr val="091E42"/>
                </a:solidFill>
                <a:latin typeface="freight-text-pro"/>
              </a:rPr>
              <a:t>E</a:t>
            </a:r>
            <a:r>
              <a:rPr lang="en-IN" b="0" i="0" dirty="0">
                <a:solidFill>
                  <a:srgbClr val="091E42"/>
                </a:solidFill>
                <a:effectLst/>
                <a:latin typeface="freight-text-pro"/>
              </a:rPr>
              <a:t>ngineering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4" name="Picture 3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D2D9B059-AD2D-F678-3DA7-C8E03693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35956-D152-CBA4-26F1-D6ED7ADD0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9C448B-763E-D0E0-1D77-4447C092ED8B}"/>
              </a:ext>
            </a:extLst>
          </p:cNvPr>
          <p:cNvSpPr txBox="1"/>
          <p:nvPr/>
        </p:nvSpPr>
        <p:spPr>
          <a:xfrm>
            <a:off x="1930608" y="3994387"/>
            <a:ext cx="6311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0" i="0" dirty="0">
                <a:solidFill>
                  <a:srgbClr val="091E42"/>
                </a:solidFill>
                <a:effectLst/>
                <a:latin typeface="freight-text-pro"/>
              </a:rPr>
              <a:t>What is prompting</a:t>
            </a:r>
          </a:p>
          <a:p>
            <a:pPr algn="just"/>
            <a:r>
              <a:rPr lang="en-IN" b="0" i="0" dirty="0">
                <a:solidFill>
                  <a:srgbClr val="091E42"/>
                </a:solidFill>
                <a:effectLst/>
                <a:latin typeface="freight-text-pro"/>
              </a:rPr>
              <a:t>Importance of prompting</a:t>
            </a:r>
          </a:p>
          <a:p>
            <a:pPr algn="just"/>
            <a:r>
              <a:rPr lang="en-IN" b="0" i="0" dirty="0">
                <a:solidFill>
                  <a:srgbClr val="091E42"/>
                </a:solidFill>
                <a:effectLst/>
                <a:latin typeface="freight-text-pro"/>
              </a:rPr>
              <a:t>Structure of a good prompt</a:t>
            </a:r>
          </a:p>
          <a:p>
            <a:pPr algn="just"/>
            <a:r>
              <a:rPr lang="en-IN" b="0" i="0" dirty="0">
                <a:solidFill>
                  <a:srgbClr val="091E42"/>
                </a:solidFill>
                <a:effectLst/>
                <a:latin typeface="freight-text-pro"/>
              </a:rPr>
              <a:t>Enhancing LLM capabilities using advanced prompting techniques</a:t>
            </a:r>
          </a:p>
          <a:p>
            <a:endParaRPr lang="en-US" dirty="0"/>
          </a:p>
        </p:txBody>
      </p:sp>
      <p:pic>
        <p:nvPicPr>
          <p:cNvPr id="7" name="Picture 6" descr="A person sitting at a desk looking at a computer screen&#10;&#10;Description automatically generated">
            <a:extLst>
              <a:ext uri="{FF2B5EF4-FFF2-40B4-BE49-F238E27FC236}">
                <a16:creationId xmlns:a16="http://schemas.microsoft.com/office/drawing/2014/main" id="{9AB239D7-B29D-ACB1-EC3D-3A54F1312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33" y="577588"/>
            <a:ext cx="4032119" cy="403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49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A67AF4C1-F555-A0E9-F1C9-92353D5861D8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What is prompt 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CE97E-A595-481E-86BF-90685FF67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499FAA-AE28-87FA-DBE2-6E952B278414}"/>
              </a:ext>
            </a:extLst>
          </p:cNvPr>
          <p:cNvSpPr txBox="1"/>
          <p:nvPr/>
        </p:nvSpPr>
        <p:spPr>
          <a:xfrm>
            <a:off x="1596572" y="1756229"/>
            <a:ext cx="960845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 dirty="0">
                <a:solidFill>
                  <a:srgbClr val="374151"/>
                </a:solidFill>
              </a:rPr>
              <a:t>A prompt refers to the </a:t>
            </a:r>
            <a:r>
              <a:rPr lang="en-IN" sz="2000" b="1" dirty="0">
                <a:solidFill>
                  <a:srgbClr val="FF0000"/>
                </a:solidFill>
              </a:rPr>
              <a:t>input provided to the model</a:t>
            </a:r>
            <a:r>
              <a:rPr lang="en-IN" sz="2000" b="1" dirty="0">
                <a:solidFill>
                  <a:srgbClr val="374151"/>
                </a:solidFill>
              </a:rPr>
              <a:t> </a:t>
            </a:r>
            <a:r>
              <a:rPr lang="en-IN" sz="2000" b="1" dirty="0">
                <a:solidFill>
                  <a:srgbClr val="00B050"/>
                </a:solidFill>
              </a:rPr>
              <a:t>to generate a response</a:t>
            </a:r>
            <a:r>
              <a:rPr lang="en-IN" sz="2000" dirty="0">
                <a:solidFill>
                  <a:srgbClr val="374151"/>
                </a:solidFill>
              </a:rPr>
              <a:t>. The prompt can be a </a:t>
            </a:r>
            <a:r>
              <a:rPr lang="en-IN" sz="2000" b="1" dirty="0">
                <a:solidFill>
                  <a:srgbClr val="00B0F0"/>
                </a:solidFill>
              </a:rPr>
              <a:t>question</a:t>
            </a:r>
            <a:r>
              <a:rPr lang="en-IN" sz="2000" dirty="0">
                <a:solidFill>
                  <a:srgbClr val="374151"/>
                </a:solidFill>
              </a:rPr>
              <a:t>, </a:t>
            </a:r>
            <a:r>
              <a:rPr lang="en-IN" sz="2000" b="1" dirty="0">
                <a:solidFill>
                  <a:srgbClr val="0070C0"/>
                </a:solidFill>
              </a:rPr>
              <a:t>instruction</a:t>
            </a:r>
            <a:r>
              <a:rPr lang="en-IN" sz="2000" dirty="0">
                <a:solidFill>
                  <a:srgbClr val="374151"/>
                </a:solidFill>
              </a:rPr>
              <a:t>, or </a:t>
            </a:r>
            <a:r>
              <a:rPr lang="en-IN" sz="2000" dirty="0">
                <a:solidFill>
                  <a:srgbClr val="002060"/>
                </a:solidFill>
              </a:rPr>
              <a:t>any form of input </a:t>
            </a:r>
            <a:r>
              <a:rPr lang="en-IN" sz="2000" b="1" dirty="0">
                <a:solidFill>
                  <a:srgbClr val="002060"/>
                </a:solidFill>
              </a:rPr>
              <a:t>text that guides the model</a:t>
            </a:r>
            <a:r>
              <a:rPr lang="en-IN" sz="2000" dirty="0">
                <a:solidFill>
                  <a:srgbClr val="374151"/>
                </a:solidFill>
              </a:rPr>
              <a:t> in </a:t>
            </a:r>
            <a:r>
              <a:rPr lang="en-IN" sz="2000" b="1" i="1" dirty="0">
                <a:solidFill>
                  <a:srgbClr val="7030A0"/>
                </a:solidFill>
              </a:rPr>
              <a:t>producing</a:t>
            </a:r>
            <a:r>
              <a:rPr lang="en-IN" sz="2000" i="1" dirty="0">
                <a:solidFill>
                  <a:srgbClr val="7030A0"/>
                </a:solidFill>
              </a:rPr>
              <a:t> </a:t>
            </a:r>
            <a:r>
              <a:rPr lang="en-IN" sz="2000" b="1" i="1" dirty="0">
                <a:solidFill>
                  <a:srgbClr val="7030A0"/>
                </a:solidFill>
              </a:rPr>
              <a:t>relevant output</a:t>
            </a:r>
            <a:r>
              <a:rPr lang="en-IN" sz="2000" dirty="0">
                <a:solidFill>
                  <a:srgbClr val="374151"/>
                </a:solidFill>
              </a:rPr>
              <a:t>.</a:t>
            </a:r>
            <a:r>
              <a:rPr lang="en-GB" sz="2000" dirty="0">
                <a:cs typeface="Calibri"/>
              </a:rPr>
              <a:t>​</a:t>
            </a:r>
          </a:p>
        </p:txBody>
      </p:sp>
      <p:sp>
        <p:nvSpPr>
          <p:cNvPr id="9" name="Google Shape;149;p2">
            <a:extLst>
              <a:ext uri="{FF2B5EF4-FFF2-40B4-BE49-F238E27FC236}">
                <a16:creationId xmlns:a16="http://schemas.microsoft.com/office/drawing/2014/main" id="{6C954A97-4BE5-9600-827B-8ABC782102B4}"/>
              </a:ext>
            </a:extLst>
          </p:cNvPr>
          <p:cNvSpPr txBox="1">
            <a:spLocks noGrp="1"/>
          </p:cNvSpPr>
          <p:nvPr/>
        </p:nvSpPr>
        <p:spPr>
          <a:xfrm>
            <a:off x="1593435" y="2819399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What is prompt engineering?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D1739C-D526-5D50-3803-6662B83E035D}"/>
              </a:ext>
            </a:extLst>
          </p:cNvPr>
          <p:cNvSpPr txBox="1"/>
          <p:nvPr/>
        </p:nvSpPr>
        <p:spPr>
          <a:xfrm>
            <a:off x="1654629" y="4165600"/>
            <a:ext cx="965925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 dirty="0"/>
              <a:t>Prompt engineering is the process of </a:t>
            </a:r>
            <a:r>
              <a:rPr lang="en-IN" sz="2000" b="1" dirty="0">
                <a:solidFill>
                  <a:srgbClr val="C00000"/>
                </a:solidFill>
              </a:rPr>
              <a:t>designing and optimizing prompts</a:t>
            </a:r>
            <a:r>
              <a:rPr lang="en-IN" sz="2000" b="1" dirty="0"/>
              <a:t> </a:t>
            </a:r>
            <a:r>
              <a:rPr lang="en-IN" sz="2000" dirty="0"/>
              <a:t>used in </a:t>
            </a:r>
            <a:r>
              <a:rPr lang="en-IN" sz="2000" b="1" dirty="0">
                <a:solidFill>
                  <a:srgbClr val="FF0000"/>
                </a:solidFill>
              </a:rPr>
              <a:t>natural language processing (NLP)</a:t>
            </a:r>
            <a:r>
              <a:rPr lang="en-IN" sz="2000" dirty="0"/>
              <a:t> models, such as ChatGPT, chatbots, or virtual assistants. This involves </a:t>
            </a:r>
            <a:r>
              <a:rPr lang="en-IN" sz="2000" b="1" dirty="0">
                <a:solidFill>
                  <a:srgbClr val="FFC000"/>
                </a:solidFill>
              </a:rPr>
              <a:t>crafting prompts that are clear</a:t>
            </a:r>
            <a:r>
              <a:rPr lang="en-IN" sz="2000" b="1" dirty="0"/>
              <a:t>, </a:t>
            </a:r>
            <a:r>
              <a:rPr lang="en-IN" sz="2000" b="1" dirty="0">
                <a:solidFill>
                  <a:srgbClr val="92D050"/>
                </a:solidFill>
              </a:rPr>
              <a:t>concise,</a:t>
            </a:r>
            <a:r>
              <a:rPr lang="en-IN" sz="2000" b="1" dirty="0"/>
              <a:t> and </a:t>
            </a:r>
            <a:r>
              <a:rPr lang="en-IN" sz="2000" b="1" dirty="0">
                <a:solidFill>
                  <a:srgbClr val="00B050"/>
                </a:solidFill>
              </a:rPr>
              <a:t>effective</a:t>
            </a:r>
            <a:r>
              <a:rPr lang="en-IN" sz="2000" b="1" dirty="0"/>
              <a:t> </a:t>
            </a:r>
            <a:r>
              <a:rPr lang="en-IN" sz="2000" b="1" dirty="0">
                <a:solidFill>
                  <a:srgbClr val="0070C0"/>
                </a:solidFill>
              </a:rPr>
              <a:t>in eliciting the desired response</a:t>
            </a:r>
            <a:r>
              <a:rPr lang="en-IN" sz="2000" dirty="0">
                <a:solidFill>
                  <a:srgbClr val="0070C0"/>
                </a:solidFill>
              </a:rPr>
              <a:t>. </a:t>
            </a:r>
            <a:endParaRPr lang="en-GB" sz="2000">
              <a:solidFill>
                <a:srgbClr val="0070C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31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BB3BF-34B8-4406-4F8E-D69C4EB71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70382C-6B35-2AF7-1546-7B33B593FF9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973477-5527-32DF-93D8-82360FE5074D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9348D-0443-D842-0CCD-C10ACC88F096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450448EE-0E90-F910-7BC5-87340C2BF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58E7C728-A761-8F12-26F5-828A56893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CF7EB-934C-AAFC-4B5B-FB4265871CEB}"/>
              </a:ext>
            </a:extLst>
          </p:cNvPr>
          <p:cNvSpPr txBox="1"/>
          <p:nvPr/>
        </p:nvSpPr>
        <p:spPr>
          <a:xfrm>
            <a:off x="6078225" y="1617783"/>
            <a:ext cx="18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IN" b="0" i="0" dirty="0">
              <a:solidFill>
                <a:srgbClr val="091E42"/>
              </a:solidFill>
              <a:effectLst/>
              <a:latin typeface="freight-text-pro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3F2B8-B842-2AA2-7330-2EE3071822B3}"/>
              </a:ext>
            </a:extLst>
          </p:cNvPr>
          <p:cNvSpPr txBox="1"/>
          <p:nvPr/>
        </p:nvSpPr>
        <p:spPr>
          <a:xfrm>
            <a:off x="1934308" y="445477"/>
            <a:ext cx="543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600" b="1" i="0" dirty="0">
                <a:solidFill>
                  <a:srgbClr val="091E42"/>
                </a:solidFill>
                <a:effectLst/>
              </a:rPr>
              <a:t>Engineering a Good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84D7F-B42C-B418-99B7-B2ACF1AA3B16}"/>
              </a:ext>
            </a:extLst>
          </p:cNvPr>
          <p:cNvSpPr txBox="1"/>
          <p:nvPr/>
        </p:nvSpPr>
        <p:spPr>
          <a:xfrm>
            <a:off x="1934308" y="2644097"/>
            <a:ext cx="50056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i="0" dirty="0">
                <a:solidFill>
                  <a:srgbClr val="0070C0"/>
                </a:solidFill>
                <a:effectLst/>
                <a:latin typeface="freight-text-pro"/>
              </a:rPr>
              <a:t>Five components of a good prompt: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 Explicitly state the </a:t>
            </a:r>
            <a:r>
              <a:rPr lang="en-IN" i="0" dirty="0">
                <a:solidFill>
                  <a:srgbClr val="FF0000"/>
                </a:solidFill>
                <a:effectLst/>
                <a:latin typeface="freight-text-pro"/>
              </a:rPr>
              <a:t>task</a:t>
            </a: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 to be performed to get the required output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 </a:t>
            </a:r>
            <a:r>
              <a:rPr lang="en-IN" i="0" dirty="0">
                <a:solidFill>
                  <a:srgbClr val="FF0000"/>
                </a:solidFill>
                <a:effectLst/>
                <a:latin typeface="freight-text-pro"/>
              </a:rPr>
              <a:t>Role</a:t>
            </a: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 of the language model for performing the task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 </a:t>
            </a:r>
            <a:r>
              <a:rPr lang="en-IN" i="0" dirty="0">
                <a:solidFill>
                  <a:srgbClr val="FF0000"/>
                </a:solidFill>
                <a:effectLst/>
                <a:latin typeface="freight-text-pro"/>
              </a:rPr>
              <a:t>Context</a:t>
            </a: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 in which the task must be done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 </a:t>
            </a:r>
            <a:r>
              <a:rPr lang="en-IN" i="0" dirty="0">
                <a:solidFill>
                  <a:srgbClr val="FF0000"/>
                </a:solidFill>
                <a:effectLst/>
                <a:latin typeface="freight-text-pro"/>
              </a:rPr>
              <a:t>Guidelines</a:t>
            </a: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 on how to perform the task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 The desired </a:t>
            </a:r>
            <a:r>
              <a:rPr lang="en-IN" i="0" dirty="0">
                <a:solidFill>
                  <a:srgbClr val="FF0000"/>
                </a:solidFill>
                <a:effectLst/>
                <a:latin typeface="freight-text-pro"/>
              </a:rPr>
              <a:t>output format </a:t>
            </a: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of the ideal response</a:t>
            </a:r>
          </a:p>
          <a:p>
            <a:pPr lvl="1" algn="just"/>
            <a:endParaRPr lang="en-IN" i="0" dirty="0">
              <a:solidFill>
                <a:srgbClr val="091E42"/>
              </a:solidFill>
              <a:effectLst/>
              <a:latin typeface="freight-text-pr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097D39-5D9C-1076-9EA6-172384AAAAB8}"/>
              </a:ext>
            </a:extLst>
          </p:cNvPr>
          <p:cNvSpPr txBox="1"/>
          <p:nvPr/>
        </p:nvSpPr>
        <p:spPr>
          <a:xfrm>
            <a:off x="1934308" y="1483232"/>
            <a:ext cx="4637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Prompting Principle – 1</a:t>
            </a:r>
          </a:p>
          <a:p>
            <a:r>
              <a:rPr lang="en-US" sz="2000" b="1" i="1" dirty="0">
                <a:solidFill>
                  <a:schemeClr val="accent6">
                    <a:lumMod val="75000"/>
                  </a:schemeClr>
                </a:solidFill>
              </a:rPr>
              <a:t>(Providing Clear instructions)</a:t>
            </a:r>
          </a:p>
        </p:txBody>
      </p:sp>
      <p:pic>
        <p:nvPicPr>
          <p:cNvPr id="12" name="Picture 11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76A16E9C-37F9-9DA0-7291-3C2575820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743" y="1199074"/>
            <a:ext cx="4584969" cy="261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15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A70F0-2AE1-F02C-5944-9E690B2F0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4A5F2E-3F87-C977-962E-47F877DF82C1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43A43F-2866-5C79-AA4A-D99EA6C764FB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FF4A1C-1EE0-8299-9CC2-B1875A579F7F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E4E75BA1-9BDA-BB32-784C-6030C2852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4" name="Google Shape;232;g2b25827427c_0_1215">
            <a:extLst>
              <a:ext uri="{FF2B5EF4-FFF2-40B4-BE49-F238E27FC236}">
                <a16:creationId xmlns:a16="http://schemas.microsoft.com/office/drawing/2014/main" id="{AB3EAC48-D354-5E69-3935-F7668002E55F}"/>
              </a:ext>
            </a:extLst>
          </p:cNvPr>
          <p:cNvSpPr txBox="1">
            <a:spLocks noGrp="1"/>
          </p:cNvSpPr>
          <p:nvPr/>
        </p:nvSpPr>
        <p:spPr>
          <a:xfrm>
            <a:off x="3983394" y="1210384"/>
            <a:ext cx="4223323" cy="78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</a:pPr>
            <a:r>
              <a:rPr lang="en-US" sz="5400" b="1" dirty="0">
                <a:solidFill>
                  <a:schemeClr val="tx1"/>
                </a:solidFill>
              </a:rPr>
              <a:t>Thank You!</a:t>
            </a:r>
            <a:endParaRPr sz="5400" b="1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B07C64-5097-F036-43B3-0D5573967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E2A70-3688-AB45-F1F4-00D2A100A79E}"/>
              </a:ext>
            </a:extLst>
          </p:cNvPr>
          <p:cNvSpPr txBox="1"/>
          <p:nvPr/>
        </p:nvSpPr>
        <p:spPr>
          <a:xfrm>
            <a:off x="3097763" y="3146363"/>
            <a:ext cx="6214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Times"/>
              </a:rPr>
              <a:t> 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21BCC9-7003-E6DD-5D38-FFFF16B107B8}"/>
              </a:ext>
            </a:extLst>
          </p:cNvPr>
          <p:cNvSpPr txBox="1"/>
          <p:nvPr/>
        </p:nvSpPr>
        <p:spPr>
          <a:xfrm>
            <a:off x="3097763" y="3146363"/>
            <a:ext cx="6214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Times"/>
              </a:rPr>
              <a:t> </a:t>
            </a:r>
            <a:endParaRPr lang="en-US" dirty="0"/>
          </a:p>
        </p:txBody>
      </p:sp>
      <p:pic>
        <p:nvPicPr>
          <p:cNvPr id="9" name="Picture 8" descr="A logo with lines and text&#10;&#10;Description automatically generated">
            <a:extLst>
              <a:ext uri="{FF2B5EF4-FFF2-40B4-BE49-F238E27FC236}">
                <a16:creationId xmlns:a16="http://schemas.microsoft.com/office/drawing/2014/main" id="{0A27C581-81E3-8510-9850-AA7544738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0" y="2372178"/>
            <a:ext cx="3289300" cy="329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75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282</Words>
  <Application>Microsoft Macintosh PowerPoint</Application>
  <PresentationFormat>Widescreen</PresentationFormat>
  <Paragraphs>57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freight-text-pro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Naman Narula</dc:creator>
  <cp:lastModifiedBy>Dinesh Chopra</cp:lastModifiedBy>
  <cp:revision>327</cp:revision>
  <dcterms:created xsi:type="dcterms:W3CDTF">2024-01-26T15:11:46Z</dcterms:created>
  <dcterms:modified xsi:type="dcterms:W3CDTF">2024-03-04T04:20:02Z</dcterms:modified>
</cp:coreProperties>
</file>